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5" r:id="rId2"/>
    <p:sldId id="264" r:id="rId3"/>
    <p:sldId id="267" r:id="rId4"/>
    <p:sldId id="268" r:id="rId5"/>
    <p:sldId id="286" r:id="rId6"/>
    <p:sldId id="285" r:id="rId7"/>
    <p:sldId id="287" r:id="rId8"/>
    <p:sldId id="269" r:id="rId9"/>
    <p:sldId id="271" r:id="rId10"/>
    <p:sldId id="272" r:id="rId11"/>
    <p:sldId id="273" r:id="rId12"/>
    <p:sldId id="263" r:id="rId13"/>
    <p:sldId id="275" r:id="rId14"/>
    <p:sldId id="284" r:id="rId15"/>
    <p:sldId id="276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4A4A4"/>
    <a:srgbClr val="0E386A"/>
    <a:srgbClr val="EA403B"/>
    <a:srgbClr val="14131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77778" autoAdjust="0"/>
  </p:normalViewPr>
  <p:slideViewPr>
    <p:cSldViewPr snapToGrid="0" snapToObjects="1">
      <p:cViewPr varScale="1">
        <p:scale>
          <a:sx n="66" d="100"/>
          <a:sy n="66" d="100"/>
        </p:scale>
        <p:origin x="-10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07DB1-2F7E-4E2E-8778-07A31BC61B7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91D4C06-588F-4EA7-A42C-0EDBEC535009}">
      <dgm:prSet phldrT="[Text]"/>
      <dgm:spPr/>
      <dgm:t>
        <a:bodyPr/>
        <a:lstStyle/>
        <a:p>
          <a:r>
            <a:rPr lang="en-US" dirty="0" smtClean="0"/>
            <a:t>Initial Damage</a:t>
          </a:r>
          <a:endParaRPr lang="en-US" dirty="0"/>
        </a:p>
      </dgm:t>
    </dgm:pt>
    <dgm:pt modelId="{D322DB0C-AC17-456C-ADF2-1FCA6E9427BA}" type="parTrans" cxnId="{593B6887-BEF3-4E96-BC36-A0E0109E14BF}">
      <dgm:prSet/>
      <dgm:spPr/>
      <dgm:t>
        <a:bodyPr/>
        <a:lstStyle/>
        <a:p>
          <a:endParaRPr lang="en-US"/>
        </a:p>
      </dgm:t>
    </dgm:pt>
    <dgm:pt modelId="{A1ABB47A-E5ED-44DA-B002-7B97E41A5BC9}" type="sibTrans" cxnId="{593B6887-BEF3-4E96-BC36-A0E0109E14BF}">
      <dgm:prSet/>
      <dgm:spPr/>
      <dgm:t>
        <a:bodyPr/>
        <a:lstStyle/>
        <a:p>
          <a:endParaRPr lang="en-US"/>
        </a:p>
      </dgm:t>
    </dgm:pt>
    <dgm:pt modelId="{B057A91C-29AF-4946-8BBB-6DD8DE3CB0CD}">
      <dgm:prSet phldrT="[Text]"/>
      <dgm:spPr/>
      <dgm:t>
        <a:bodyPr/>
        <a:lstStyle/>
        <a:p>
          <a:r>
            <a:rPr lang="en-US" dirty="0" smtClean="0"/>
            <a:t>Neighborhood Home Values</a:t>
          </a:r>
          <a:endParaRPr lang="en-US" dirty="0"/>
        </a:p>
      </dgm:t>
    </dgm:pt>
    <dgm:pt modelId="{0A9BD954-056C-4B7D-8B05-EE6C56A56BD9}" type="parTrans" cxnId="{0815FED0-CB4F-412C-B5FE-180FB05684A4}">
      <dgm:prSet/>
      <dgm:spPr/>
      <dgm:t>
        <a:bodyPr/>
        <a:lstStyle/>
        <a:p>
          <a:endParaRPr lang="en-US"/>
        </a:p>
      </dgm:t>
    </dgm:pt>
    <dgm:pt modelId="{D4A4FF97-52B5-4A2E-B7B8-344648C1F1E0}" type="sibTrans" cxnId="{0815FED0-CB4F-412C-B5FE-180FB05684A4}">
      <dgm:prSet/>
      <dgm:spPr/>
      <dgm:t>
        <a:bodyPr/>
        <a:lstStyle/>
        <a:p>
          <a:endParaRPr lang="en-US"/>
        </a:p>
      </dgm:t>
    </dgm:pt>
    <dgm:pt modelId="{B9349E41-CAC4-46A3-8DF8-C5691C413D8C}">
      <dgm:prSet phldrT="[Text]"/>
      <dgm:spPr/>
      <dgm:t>
        <a:bodyPr/>
        <a:lstStyle/>
        <a:p>
          <a:r>
            <a:rPr lang="en-US" dirty="0" smtClean="0"/>
            <a:t>Neighborhood Minority Concentration</a:t>
          </a:r>
          <a:endParaRPr lang="en-US" dirty="0"/>
        </a:p>
      </dgm:t>
    </dgm:pt>
    <dgm:pt modelId="{DAD72C79-B323-4D04-A633-98B4FAE9709B}" type="parTrans" cxnId="{70423C6E-DC09-47C7-A395-9CEB975AAD01}">
      <dgm:prSet/>
      <dgm:spPr/>
      <dgm:t>
        <a:bodyPr/>
        <a:lstStyle/>
        <a:p>
          <a:endParaRPr lang="en-US"/>
        </a:p>
      </dgm:t>
    </dgm:pt>
    <dgm:pt modelId="{14FB94FA-B01B-4680-8551-267A8D96C9D8}" type="sibTrans" cxnId="{70423C6E-DC09-47C7-A395-9CEB975AAD01}">
      <dgm:prSet/>
      <dgm:spPr/>
      <dgm:t>
        <a:bodyPr/>
        <a:lstStyle/>
        <a:p>
          <a:endParaRPr lang="en-US"/>
        </a:p>
      </dgm:t>
    </dgm:pt>
    <dgm:pt modelId="{11F0987E-3BAC-4CB5-9F61-44676766BF7B}">
      <dgm:prSet phldrT="[Text]"/>
      <dgm:spPr/>
      <dgm:t>
        <a:bodyPr/>
        <a:lstStyle/>
        <a:p>
          <a:r>
            <a:rPr lang="en-US" dirty="0" smtClean="0"/>
            <a:t>Socio-economic Indicator (education or income)</a:t>
          </a:r>
          <a:endParaRPr lang="en-US" dirty="0"/>
        </a:p>
      </dgm:t>
    </dgm:pt>
    <dgm:pt modelId="{1EFC5FB2-B48A-478F-85D6-77167EF17A0E}" type="parTrans" cxnId="{A422DADB-D58B-47CC-98B8-D246BAFAAD51}">
      <dgm:prSet/>
      <dgm:spPr/>
      <dgm:t>
        <a:bodyPr/>
        <a:lstStyle/>
        <a:p>
          <a:endParaRPr lang="en-US"/>
        </a:p>
      </dgm:t>
    </dgm:pt>
    <dgm:pt modelId="{C3AA5106-31DB-4552-AEE9-0CAEF664984B}" type="sibTrans" cxnId="{A422DADB-D58B-47CC-98B8-D246BAFAAD51}">
      <dgm:prSet/>
      <dgm:spPr/>
      <dgm:t>
        <a:bodyPr/>
        <a:lstStyle/>
        <a:p>
          <a:endParaRPr lang="en-US"/>
        </a:p>
      </dgm:t>
    </dgm:pt>
    <dgm:pt modelId="{457A6B98-1B73-49DD-B3AD-D07C7625FDFA}" type="pres">
      <dgm:prSet presAssocID="{14007DB1-2F7E-4E2E-8778-07A31BC61B71}" presName="linearFlow" presStyleCnt="0">
        <dgm:presLayoutVars>
          <dgm:dir/>
          <dgm:resizeHandles val="exact"/>
        </dgm:presLayoutVars>
      </dgm:prSet>
      <dgm:spPr/>
    </dgm:pt>
    <dgm:pt modelId="{D8060268-B16A-4D36-BCC6-B8072CC9E44B}" type="pres">
      <dgm:prSet presAssocID="{B91D4C06-588F-4EA7-A42C-0EDBEC535009}" presName="composite" presStyleCnt="0"/>
      <dgm:spPr/>
    </dgm:pt>
    <dgm:pt modelId="{93093F59-4A82-40FD-8508-778AE3D2F939}" type="pres">
      <dgm:prSet presAssocID="{B91D4C06-588F-4EA7-A42C-0EDBEC535009}" presName="imgShp" presStyleLbl="fgImgPlace1" presStyleIdx="0" presStyleCnt="4"/>
      <dgm:spPr>
        <a:prstGeom prst="mathMinus">
          <a:avLst/>
        </a:prstGeom>
        <a:solidFill>
          <a:srgbClr val="FF0000"/>
        </a:solidFill>
      </dgm:spPr>
    </dgm:pt>
    <dgm:pt modelId="{49910ABB-55CC-4BD7-A865-2DFFE42B36D6}" type="pres">
      <dgm:prSet presAssocID="{B91D4C06-588F-4EA7-A42C-0EDBEC53500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CC51A-E5AC-423B-9F2F-C1290BF7F775}" type="pres">
      <dgm:prSet presAssocID="{A1ABB47A-E5ED-44DA-B002-7B97E41A5BC9}" presName="spacing" presStyleCnt="0"/>
      <dgm:spPr/>
    </dgm:pt>
    <dgm:pt modelId="{63A8E0E7-4570-457F-9EF8-59E2E352F124}" type="pres">
      <dgm:prSet presAssocID="{B057A91C-29AF-4946-8BBB-6DD8DE3CB0CD}" presName="composite" presStyleCnt="0"/>
      <dgm:spPr/>
    </dgm:pt>
    <dgm:pt modelId="{A3BCDECA-7E8E-42B0-A37D-2A323BC342AC}" type="pres">
      <dgm:prSet presAssocID="{B057A91C-29AF-4946-8BBB-6DD8DE3CB0CD}" presName="imgShp" presStyleLbl="fgImgPlace1" presStyleIdx="1" presStyleCnt="4"/>
      <dgm:spPr>
        <a:prstGeom prst="mathPlus">
          <a:avLst/>
        </a:prstGeom>
        <a:solidFill>
          <a:srgbClr val="92D050"/>
        </a:solidFill>
      </dgm:spPr>
    </dgm:pt>
    <dgm:pt modelId="{6E8E6724-4A12-4D26-BFC2-93B3AC26C48B}" type="pres">
      <dgm:prSet presAssocID="{B057A91C-29AF-4946-8BBB-6DD8DE3CB0CD}" presName="txShp" presStyleLbl="node1" presStyleIdx="1" presStyleCnt="4" custLinFactNeighborY="-7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4FB86-3180-4387-A444-85C5B5E2F53C}" type="pres">
      <dgm:prSet presAssocID="{D4A4FF97-52B5-4A2E-B7B8-344648C1F1E0}" presName="spacing" presStyleCnt="0"/>
      <dgm:spPr/>
    </dgm:pt>
    <dgm:pt modelId="{5B83377F-9CC7-4298-A080-A8FD5DA650A7}" type="pres">
      <dgm:prSet presAssocID="{11F0987E-3BAC-4CB5-9F61-44676766BF7B}" presName="composite" presStyleCnt="0"/>
      <dgm:spPr/>
    </dgm:pt>
    <dgm:pt modelId="{088D27DE-60F4-4D39-B385-888E48921E1B}" type="pres">
      <dgm:prSet presAssocID="{11F0987E-3BAC-4CB5-9F61-44676766BF7B}" presName="imgShp" presStyleLbl="fgImgPlace1" presStyleIdx="2" presStyleCnt="4"/>
      <dgm:spPr>
        <a:prstGeom prst="mathPlus">
          <a:avLst/>
        </a:prstGeom>
        <a:solidFill>
          <a:srgbClr val="92D050"/>
        </a:solidFill>
      </dgm:spPr>
    </dgm:pt>
    <dgm:pt modelId="{A2B7ACA4-04E0-41A3-96CF-D46A76103BDC}" type="pres">
      <dgm:prSet presAssocID="{11F0987E-3BAC-4CB5-9F61-44676766BF7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5CD0C-7190-480E-8906-7C286DD616F1}" type="pres">
      <dgm:prSet presAssocID="{C3AA5106-31DB-4552-AEE9-0CAEF664984B}" presName="spacing" presStyleCnt="0"/>
      <dgm:spPr/>
    </dgm:pt>
    <dgm:pt modelId="{E10F2774-7971-4E3D-98E0-FC94894D9F39}" type="pres">
      <dgm:prSet presAssocID="{B9349E41-CAC4-46A3-8DF8-C5691C413D8C}" presName="composite" presStyleCnt="0"/>
      <dgm:spPr/>
    </dgm:pt>
    <dgm:pt modelId="{66FD40EB-D3D2-446E-8396-04FA40F008D1}" type="pres">
      <dgm:prSet presAssocID="{B9349E41-CAC4-46A3-8DF8-C5691C413D8C}" presName="imgShp" presStyleLbl="fgImgPlace1" presStyleIdx="3" presStyleCnt="4"/>
      <dgm:spPr>
        <a:prstGeom prst="mathPlus">
          <a:avLst/>
        </a:prstGeom>
        <a:solidFill>
          <a:srgbClr val="92D050"/>
        </a:solidFill>
      </dgm:spPr>
    </dgm:pt>
    <dgm:pt modelId="{D6579ECE-DCDF-4660-9806-028BEB46D9C2}" type="pres">
      <dgm:prSet presAssocID="{B9349E41-CAC4-46A3-8DF8-C5691C413D8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3B6887-BEF3-4E96-BC36-A0E0109E14BF}" srcId="{14007DB1-2F7E-4E2E-8778-07A31BC61B71}" destId="{B91D4C06-588F-4EA7-A42C-0EDBEC535009}" srcOrd="0" destOrd="0" parTransId="{D322DB0C-AC17-456C-ADF2-1FCA6E9427BA}" sibTransId="{A1ABB47A-E5ED-44DA-B002-7B97E41A5BC9}"/>
    <dgm:cxn modelId="{1E779D70-B023-4B60-998F-70134FAABC32}" type="presOf" srcId="{B057A91C-29AF-4946-8BBB-6DD8DE3CB0CD}" destId="{6E8E6724-4A12-4D26-BFC2-93B3AC26C48B}" srcOrd="0" destOrd="0" presId="urn:microsoft.com/office/officeart/2005/8/layout/vList3"/>
    <dgm:cxn modelId="{3505CB0E-F44F-4BA1-8E77-0A5901ABD928}" type="presOf" srcId="{14007DB1-2F7E-4E2E-8778-07A31BC61B71}" destId="{457A6B98-1B73-49DD-B3AD-D07C7625FDFA}" srcOrd="0" destOrd="0" presId="urn:microsoft.com/office/officeart/2005/8/layout/vList3"/>
    <dgm:cxn modelId="{91CCB751-6830-4A7B-82A9-64837B3D3F80}" type="presOf" srcId="{B91D4C06-588F-4EA7-A42C-0EDBEC535009}" destId="{49910ABB-55CC-4BD7-A865-2DFFE42B36D6}" srcOrd="0" destOrd="0" presId="urn:microsoft.com/office/officeart/2005/8/layout/vList3"/>
    <dgm:cxn modelId="{4C9B6DD8-FDB1-4340-A0A3-DD35066C7F5C}" type="presOf" srcId="{11F0987E-3BAC-4CB5-9F61-44676766BF7B}" destId="{A2B7ACA4-04E0-41A3-96CF-D46A76103BDC}" srcOrd="0" destOrd="0" presId="urn:microsoft.com/office/officeart/2005/8/layout/vList3"/>
    <dgm:cxn modelId="{B456B742-60D0-4E80-A06C-15F94FD6AF0F}" type="presOf" srcId="{B9349E41-CAC4-46A3-8DF8-C5691C413D8C}" destId="{D6579ECE-DCDF-4660-9806-028BEB46D9C2}" srcOrd="0" destOrd="0" presId="urn:microsoft.com/office/officeart/2005/8/layout/vList3"/>
    <dgm:cxn modelId="{0815FED0-CB4F-412C-B5FE-180FB05684A4}" srcId="{14007DB1-2F7E-4E2E-8778-07A31BC61B71}" destId="{B057A91C-29AF-4946-8BBB-6DD8DE3CB0CD}" srcOrd="1" destOrd="0" parTransId="{0A9BD954-056C-4B7D-8B05-EE6C56A56BD9}" sibTransId="{D4A4FF97-52B5-4A2E-B7B8-344648C1F1E0}"/>
    <dgm:cxn modelId="{A422DADB-D58B-47CC-98B8-D246BAFAAD51}" srcId="{14007DB1-2F7E-4E2E-8778-07A31BC61B71}" destId="{11F0987E-3BAC-4CB5-9F61-44676766BF7B}" srcOrd="2" destOrd="0" parTransId="{1EFC5FB2-B48A-478F-85D6-77167EF17A0E}" sibTransId="{C3AA5106-31DB-4552-AEE9-0CAEF664984B}"/>
    <dgm:cxn modelId="{70423C6E-DC09-47C7-A395-9CEB975AAD01}" srcId="{14007DB1-2F7E-4E2E-8778-07A31BC61B71}" destId="{B9349E41-CAC4-46A3-8DF8-C5691C413D8C}" srcOrd="3" destOrd="0" parTransId="{DAD72C79-B323-4D04-A633-98B4FAE9709B}" sibTransId="{14FB94FA-B01B-4680-8551-267A8D96C9D8}"/>
    <dgm:cxn modelId="{988B33CF-076C-46F4-A0E1-5E111451D0C8}" type="presParOf" srcId="{457A6B98-1B73-49DD-B3AD-D07C7625FDFA}" destId="{D8060268-B16A-4D36-BCC6-B8072CC9E44B}" srcOrd="0" destOrd="0" presId="urn:microsoft.com/office/officeart/2005/8/layout/vList3"/>
    <dgm:cxn modelId="{8653C5C9-EF26-4167-A850-C97F552AB3C8}" type="presParOf" srcId="{D8060268-B16A-4D36-BCC6-B8072CC9E44B}" destId="{93093F59-4A82-40FD-8508-778AE3D2F939}" srcOrd="0" destOrd="0" presId="urn:microsoft.com/office/officeart/2005/8/layout/vList3"/>
    <dgm:cxn modelId="{A9CCAD19-8C0D-47D7-A46D-FE5412B570E2}" type="presParOf" srcId="{D8060268-B16A-4D36-BCC6-B8072CC9E44B}" destId="{49910ABB-55CC-4BD7-A865-2DFFE42B36D6}" srcOrd="1" destOrd="0" presId="urn:microsoft.com/office/officeart/2005/8/layout/vList3"/>
    <dgm:cxn modelId="{1FCDD37D-1C04-42F9-8DCF-0D90D7EA7772}" type="presParOf" srcId="{457A6B98-1B73-49DD-B3AD-D07C7625FDFA}" destId="{DFECC51A-E5AC-423B-9F2F-C1290BF7F775}" srcOrd="1" destOrd="0" presId="urn:microsoft.com/office/officeart/2005/8/layout/vList3"/>
    <dgm:cxn modelId="{C360AD24-9B1A-49C2-BD77-7C271813B53C}" type="presParOf" srcId="{457A6B98-1B73-49DD-B3AD-D07C7625FDFA}" destId="{63A8E0E7-4570-457F-9EF8-59E2E352F124}" srcOrd="2" destOrd="0" presId="urn:microsoft.com/office/officeart/2005/8/layout/vList3"/>
    <dgm:cxn modelId="{0D170331-C5F3-41BD-A302-156B46302AE3}" type="presParOf" srcId="{63A8E0E7-4570-457F-9EF8-59E2E352F124}" destId="{A3BCDECA-7E8E-42B0-A37D-2A323BC342AC}" srcOrd="0" destOrd="0" presId="urn:microsoft.com/office/officeart/2005/8/layout/vList3"/>
    <dgm:cxn modelId="{FD9F5EAE-59A5-4C8D-8B6A-70126C5CBD69}" type="presParOf" srcId="{63A8E0E7-4570-457F-9EF8-59E2E352F124}" destId="{6E8E6724-4A12-4D26-BFC2-93B3AC26C48B}" srcOrd="1" destOrd="0" presId="urn:microsoft.com/office/officeart/2005/8/layout/vList3"/>
    <dgm:cxn modelId="{27C4C749-8676-477E-AFC9-7F623AC0D949}" type="presParOf" srcId="{457A6B98-1B73-49DD-B3AD-D07C7625FDFA}" destId="{DB24FB86-3180-4387-A444-85C5B5E2F53C}" srcOrd="3" destOrd="0" presId="urn:microsoft.com/office/officeart/2005/8/layout/vList3"/>
    <dgm:cxn modelId="{D8DBF8F1-A7CE-419F-A0A2-5E83386B7B07}" type="presParOf" srcId="{457A6B98-1B73-49DD-B3AD-D07C7625FDFA}" destId="{5B83377F-9CC7-4298-A080-A8FD5DA650A7}" srcOrd="4" destOrd="0" presId="urn:microsoft.com/office/officeart/2005/8/layout/vList3"/>
    <dgm:cxn modelId="{79BE4DD7-0C53-425F-9BFD-5C8EC9A8B52D}" type="presParOf" srcId="{5B83377F-9CC7-4298-A080-A8FD5DA650A7}" destId="{088D27DE-60F4-4D39-B385-888E48921E1B}" srcOrd="0" destOrd="0" presId="urn:microsoft.com/office/officeart/2005/8/layout/vList3"/>
    <dgm:cxn modelId="{CA1A323D-88F0-4F09-8434-145746AF7E3E}" type="presParOf" srcId="{5B83377F-9CC7-4298-A080-A8FD5DA650A7}" destId="{A2B7ACA4-04E0-41A3-96CF-D46A76103BDC}" srcOrd="1" destOrd="0" presId="urn:microsoft.com/office/officeart/2005/8/layout/vList3"/>
    <dgm:cxn modelId="{D266765E-ECD4-4AAF-8E0B-64BA0CA902C9}" type="presParOf" srcId="{457A6B98-1B73-49DD-B3AD-D07C7625FDFA}" destId="{A795CD0C-7190-480E-8906-7C286DD616F1}" srcOrd="5" destOrd="0" presId="urn:microsoft.com/office/officeart/2005/8/layout/vList3"/>
    <dgm:cxn modelId="{E900F703-19FB-43A2-A45B-A2368211C845}" type="presParOf" srcId="{457A6B98-1B73-49DD-B3AD-D07C7625FDFA}" destId="{E10F2774-7971-4E3D-98E0-FC94894D9F39}" srcOrd="6" destOrd="0" presId="urn:microsoft.com/office/officeart/2005/8/layout/vList3"/>
    <dgm:cxn modelId="{8E6C34F4-0A0B-45B2-BE72-C694C4623584}" type="presParOf" srcId="{E10F2774-7971-4E3D-98E0-FC94894D9F39}" destId="{66FD40EB-D3D2-446E-8396-04FA40F008D1}" srcOrd="0" destOrd="0" presId="urn:microsoft.com/office/officeart/2005/8/layout/vList3"/>
    <dgm:cxn modelId="{58B7D255-6D39-47E1-A68A-F90346E77BE6}" type="presParOf" srcId="{E10F2774-7971-4E3D-98E0-FC94894D9F39}" destId="{D6579ECE-DCDF-4660-9806-028BEB46D9C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910ABB-55CC-4BD7-A865-2DFFE42B36D6}">
      <dsp:nvSpPr>
        <dsp:cNvPr id="0" name=""/>
        <dsp:cNvSpPr/>
      </dsp:nvSpPr>
      <dsp:spPr>
        <a:xfrm rot="10800000">
          <a:off x="1479550" y="2069"/>
          <a:ext cx="5168646" cy="71069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Initial Damage</a:t>
          </a:r>
          <a:endParaRPr lang="en-US" sz="2000" kern="1200" dirty="0"/>
        </a:p>
      </dsp:txBody>
      <dsp:txXfrm rot="10800000">
        <a:off x="1479550" y="2069"/>
        <a:ext cx="5168646" cy="710692"/>
      </dsp:txXfrm>
    </dsp:sp>
    <dsp:sp modelId="{93093F59-4A82-40FD-8508-778AE3D2F939}">
      <dsp:nvSpPr>
        <dsp:cNvPr id="0" name=""/>
        <dsp:cNvSpPr/>
      </dsp:nvSpPr>
      <dsp:spPr>
        <a:xfrm>
          <a:off x="1124203" y="2069"/>
          <a:ext cx="710692" cy="710692"/>
        </a:xfrm>
        <a:prstGeom prst="mathMinus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6724-4A12-4D26-BFC2-93B3AC26C48B}">
      <dsp:nvSpPr>
        <dsp:cNvPr id="0" name=""/>
        <dsp:cNvSpPr/>
      </dsp:nvSpPr>
      <dsp:spPr>
        <a:xfrm rot="10800000">
          <a:off x="1479550" y="870043"/>
          <a:ext cx="5168646" cy="71069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Neighborhood Home Values</a:t>
          </a:r>
          <a:endParaRPr lang="en-US" sz="2000" kern="1200" dirty="0"/>
        </a:p>
      </dsp:txBody>
      <dsp:txXfrm rot="10800000">
        <a:off x="1479550" y="870043"/>
        <a:ext cx="5168646" cy="710692"/>
      </dsp:txXfrm>
    </dsp:sp>
    <dsp:sp modelId="{A3BCDECA-7E8E-42B0-A37D-2A323BC342AC}">
      <dsp:nvSpPr>
        <dsp:cNvPr id="0" name=""/>
        <dsp:cNvSpPr/>
      </dsp:nvSpPr>
      <dsp:spPr>
        <a:xfrm>
          <a:off x="1124203" y="924908"/>
          <a:ext cx="710692" cy="710692"/>
        </a:xfrm>
        <a:prstGeom prst="mathPlus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7ACA4-04E0-41A3-96CF-D46A76103BDC}">
      <dsp:nvSpPr>
        <dsp:cNvPr id="0" name=""/>
        <dsp:cNvSpPr/>
      </dsp:nvSpPr>
      <dsp:spPr>
        <a:xfrm rot="10800000">
          <a:off x="1479550" y="1847748"/>
          <a:ext cx="5168646" cy="71069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Socio-economic Indicator (education or income)</a:t>
          </a:r>
          <a:endParaRPr lang="en-US" sz="2000" kern="1200" dirty="0"/>
        </a:p>
      </dsp:txBody>
      <dsp:txXfrm rot="10800000">
        <a:off x="1479550" y="1847748"/>
        <a:ext cx="5168646" cy="710692"/>
      </dsp:txXfrm>
    </dsp:sp>
    <dsp:sp modelId="{088D27DE-60F4-4D39-B385-888E48921E1B}">
      <dsp:nvSpPr>
        <dsp:cNvPr id="0" name=""/>
        <dsp:cNvSpPr/>
      </dsp:nvSpPr>
      <dsp:spPr>
        <a:xfrm>
          <a:off x="1124203" y="1847748"/>
          <a:ext cx="710692" cy="710692"/>
        </a:xfrm>
        <a:prstGeom prst="mathPlus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79ECE-DCDF-4660-9806-028BEB46D9C2}">
      <dsp:nvSpPr>
        <dsp:cNvPr id="0" name=""/>
        <dsp:cNvSpPr/>
      </dsp:nvSpPr>
      <dsp:spPr>
        <a:xfrm rot="10800000">
          <a:off x="1479550" y="2770588"/>
          <a:ext cx="5168646" cy="71069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9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Neighborhood Minority Concentration</a:t>
          </a:r>
          <a:endParaRPr lang="en-US" sz="2000" kern="1200" dirty="0"/>
        </a:p>
      </dsp:txBody>
      <dsp:txXfrm rot="10800000">
        <a:off x="1479550" y="2770588"/>
        <a:ext cx="5168646" cy="710692"/>
      </dsp:txXfrm>
    </dsp:sp>
    <dsp:sp modelId="{66FD40EB-D3D2-446E-8396-04FA40F008D1}">
      <dsp:nvSpPr>
        <dsp:cNvPr id="0" name=""/>
        <dsp:cNvSpPr/>
      </dsp:nvSpPr>
      <dsp:spPr>
        <a:xfrm>
          <a:off x="1124203" y="2770588"/>
          <a:ext cx="710692" cy="710692"/>
        </a:xfrm>
        <a:prstGeom prst="mathPlus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3097C683-0CC8-4FF4-909E-D95C78BF4182}" type="datetimeFigureOut">
              <a:rPr lang="en-US"/>
              <a:pPr>
                <a:defRPr/>
              </a:pPr>
              <a:t>9/9/2010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082F0943-7733-4B08-BE66-010CF2E66F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B3DFA4-790E-4809-A653-C6B5507E436D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2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BAD37F-5F4E-49C0-8165-E00657E3A56B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130980-5A20-4C4F-A385-515073826741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12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D834A7-4D47-4241-920A-E15008B13415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13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4D37A1-9965-42CE-A165-99C34D66FD4E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15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DF1B64-66EF-4BA5-8E83-D6B3D960D248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3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F006A-4F08-4868-BD66-9A19FEB182D4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4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F006A-4F08-4868-BD66-9A19FEB182D4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5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F006A-4F08-4868-BD66-9A19FEB182D4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6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F006A-4F08-4868-BD66-9A19FEB182D4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7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5D0FDC-D478-4DDC-A426-8FBECF06D009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8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42D4E4-F536-4B02-9E58-5E915039A0F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9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468126-9487-42D2-ADF8-F2BFE67B2F6D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10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81013" y="2297113"/>
            <a:ext cx="78882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ＭＳ Ｐゴシック" pitchFamily="37" charset="-128"/>
                <a:cs typeface="+mn-cs"/>
              </a:rPr>
              <a:t>Presentation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8788" y="3956050"/>
            <a:ext cx="791051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7" charset="-128"/>
                <a:cs typeface="+mn-cs"/>
              </a:rPr>
              <a:t>First Name Last Name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7" charset="-128"/>
                <a:cs typeface="+mn-cs"/>
              </a:rPr>
              <a:t>Title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ＭＳ Ｐゴシック" pitchFamily="37" charset="-128"/>
                <a:cs typeface="+mn-cs"/>
              </a:rPr>
              <a:t>Branch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3786" y="1715245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2586668"/>
            <a:ext cx="7772400" cy="4088268"/>
          </a:xfrm>
          <a:prstGeom prst="rect">
            <a:avLst/>
          </a:prstGeom>
        </p:spPr>
        <p:txBody>
          <a:bodyPr lIns="0" tIns="0" rIns="0" bIns="0"/>
          <a:lstStyle>
            <a:lvl1pPr marL="0" indent="-347472">
              <a:lnSpc>
                <a:spcPct val="150000"/>
              </a:lnSpc>
              <a:spcBef>
                <a:spcPts val="0"/>
              </a:spcBef>
              <a:buFontTx/>
              <a:buNone/>
              <a:defRPr sz="2200" b="0" i="0" spc="40">
                <a:solidFill>
                  <a:schemeClr val="bg1"/>
                </a:solidFill>
                <a:latin typeface="Arial"/>
                <a:cs typeface="Arial"/>
              </a:defRPr>
            </a:lvl1pPr>
            <a:lvl2pPr marL="0">
              <a:lnSpc>
                <a:spcPct val="150000"/>
              </a:lnSpc>
              <a:spcBef>
                <a:spcPts val="984"/>
              </a:spcBef>
              <a:buNone/>
              <a:defRPr sz="1800" spc="40">
                <a:solidFill>
                  <a:schemeClr val="bg1"/>
                </a:solidFill>
                <a:latin typeface="Arial"/>
                <a:cs typeface="Arial"/>
              </a:defRPr>
            </a:lvl2pPr>
            <a:lvl3pPr marL="640080">
              <a:lnSpc>
                <a:spcPct val="150000"/>
              </a:lnSpc>
              <a:spcBef>
                <a:spcPts val="1000"/>
              </a:spcBef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3pPr>
            <a:lvl4pPr marL="694944">
              <a:lnSpc>
                <a:spcPct val="150000"/>
              </a:lnSpc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4pPr>
            <a:lvl5pPr marL="932688">
              <a:lnSpc>
                <a:spcPct val="150000"/>
              </a:lnSpc>
              <a:defRPr sz="1600" spc="4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1392464" y="1887537"/>
            <a:ext cx="6359071" cy="3082925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786" y="625929"/>
            <a:ext cx="8104414" cy="693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000" b="1" spc="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D9F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EEBECA4A-6001-4E7B-901A-C3F3E5A0CD9B}" type="datetime1">
              <a:rPr lang="en-US"/>
              <a:pPr>
                <a:defRPr/>
              </a:pPr>
              <a:t>9/9/2010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D9F"/>
                </a:solidFill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4BF368F2-CFCA-49F4-8828-D88BE5E59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7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3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7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7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7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7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7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7350"/>
            <a:ext cx="9144000" cy="692150"/>
          </a:xfrm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4200" dirty="0" smtClean="0">
                <a:latin typeface="Arial" charset="0"/>
                <a:ea typeface="ＭＳ Ｐゴシック" pitchFamily="-109" charset="-128"/>
                <a:cs typeface="Arial" charset="0"/>
              </a:rPr>
              <a:t>Housing Recovery</a:t>
            </a:r>
            <a:br>
              <a:rPr lang="en-US" sz="4200" dirty="0" smtClean="0">
                <a:latin typeface="Arial" charset="0"/>
                <a:ea typeface="ＭＳ Ｐゴシック" pitchFamily="-109" charset="-128"/>
                <a:cs typeface="Arial" charset="0"/>
              </a:rPr>
            </a:br>
            <a:r>
              <a:rPr lang="en-US" sz="4400" dirty="0" smtClean="0">
                <a:latin typeface="Arial" charset="0"/>
                <a:ea typeface="ＭＳ Ｐゴシック" pitchFamily="-109" charset="-128"/>
                <a:cs typeface="Arial" charset="0"/>
              </a:rPr>
              <a:t>on the Gulf Coast</a:t>
            </a: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681038" y="3786188"/>
            <a:ext cx="777716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Paul Joice, MPP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Social Science Analyst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Program Evaluation Division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Office of Policy Development and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496888"/>
            <a:ext cx="8104187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55563" indent="-55563">
              <a:tabLst>
                <a:tab pos="238125" algn="l"/>
              </a:tabLst>
              <a:defRPr/>
            </a:pPr>
            <a:r>
              <a:rPr lang="en-US" smtClean="0">
                <a:latin typeface="Arial" charset="0"/>
                <a:ea typeface="ＭＳ Ｐゴシック" pitchFamily="-109" charset="-128"/>
                <a:cs typeface="Arial" charset="0"/>
              </a:rPr>
              <a:t>Sampled SABs, </a:t>
            </a: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Mississippi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54013" y="1692055"/>
            <a:ext cx="81041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6075" indent="-3460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Sampled blocks in Mississippi spanned the following counties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:   Hancock, Harrison, and Jackson.</a:t>
            </a:r>
          </a:p>
          <a:p>
            <a:pPr marL="346075" indent="-346075">
              <a:buFont typeface="Arial" pitchFamily="34" charset="0"/>
              <a:buChar char="•"/>
            </a:pPr>
            <a:endParaRPr lang="en-US" sz="2400" dirty="0">
              <a:solidFill>
                <a:srgbClr val="FFFFFF"/>
              </a:solidFill>
              <a:cs typeface="Arial" pitchFamily="34" charset="0"/>
            </a:endParaRPr>
          </a:p>
          <a:p>
            <a:pPr marL="346075" indent="-3460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The sample was further stratified to provide estimates for the following cities:   </a:t>
            </a: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Waveland and Bay St. Louis, Biloxi, Gulfport, Pass Christian and Long Beach City, and Pascagoula.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438150"/>
            <a:ext cx="8104187" cy="531813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Key Findings – Overall Recovery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54013" y="1120775"/>
            <a:ext cx="8104187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Summary of conditions in all 3 states, as of early 2010:</a:t>
            </a:r>
          </a:p>
          <a:p>
            <a:pPr indent="-346075"/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74.6% of </a:t>
            </a:r>
            <a:r>
              <a:rPr lang="en-US" sz="2400" b="1" u="sng">
                <a:solidFill>
                  <a:srgbClr val="FFFFFF"/>
                </a:solidFill>
                <a:cs typeface="Arial" pitchFamily="34" charset="0"/>
              </a:rPr>
              <a:t>hurricane-affected properties on SABs</a:t>
            </a: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 had no substantial repair needs.</a:t>
            </a: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10.8% of hurricane-affected properties on SABs no longer contained a permanent residential structure.</a:t>
            </a: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The remaining 14.6% contained a residential structure with substantial repair needs.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013" y="260350"/>
            <a:ext cx="8104187" cy="693738"/>
          </a:xfrm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Conditions of Hurricane-Affected Properties, </a:t>
            </a:r>
            <a:r>
              <a:rPr lang="en-US" dirty="0" smtClean="0">
                <a:latin typeface="Arial" charset="0"/>
                <a:cs typeface="Arial" charset="0"/>
              </a:rPr>
              <a:t>Early </a:t>
            </a:r>
            <a:r>
              <a:rPr lang="en-US" dirty="0" smtClean="0">
                <a:latin typeface="Arial" charset="0"/>
                <a:cs typeface="Arial" charset="0"/>
              </a:rPr>
              <a:t>2010 – Louisiana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1013" y="1298575"/>
          <a:ext cx="8241855" cy="4297680"/>
        </p:xfrm>
        <a:graphic>
          <a:graphicData uri="http://schemas.openxmlformats.org/drawingml/2006/table">
            <a:tbl>
              <a:tblPr bandRow="1"/>
              <a:tblGrid>
                <a:gridCol w="2774088"/>
                <a:gridCol w="2236356"/>
                <a:gridCol w="1583041"/>
                <a:gridCol w="1648370"/>
              </a:tblGrid>
              <a:tr h="50039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Jurisdiction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Total # of affected properties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% vacant lots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% with repair needs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Jefferson Parish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46,930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2665"/>
                        </a:solidFill>
                        <a:effectLst/>
                        <a:latin typeface="Arial" charset="0"/>
                        <a:ea typeface="ＭＳ Ｐゴシック" pitchFamily="3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Orleans Parish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94,415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2665"/>
                        </a:solidFill>
                        <a:effectLst/>
                        <a:latin typeface="Arial" charset="0"/>
                        <a:ea typeface="ＭＳ Ｐゴシック" pitchFamily="3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(Lower 9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th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Ward)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6,621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(MidCity)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15,291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54.3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ByWater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11,278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39.9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(Lakeview)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7,258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St. Bernard Parish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24,025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St. Tammany Parish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25,610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Louisiana 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217,401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16.1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013" y="182563"/>
            <a:ext cx="8104187" cy="1063625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Conditions of Hurricane-Affected Properties, </a:t>
            </a:r>
            <a:r>
              <a:rPr lang="en-US" dirty="0" smtClean="0">
                <a:latin typeface="Arial" charset="0"/>
                <a:cs typeface="Arial" charset="0"/>
              </a:rPr>
              <a:t>Early </a:t>
            </a:r>
            <a:r>
              <a:rPr lang="en-US" dirty="0" smtClean="0">
                <a:latin typeface="Arial" charset="0"/>
                <a:cs typeface="Arial" charset="0"/>
              </a:rPr>
              <a:t>2010 – Mississippi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3088" y="1397000"/>
          <a:ext cx="7976680" cy="4206240"/>
        </p:xfrm>
        <a:graphic>
          <a:graphicData uri="http://schemas.openxmlformats.org/drawingml/2006/table">
            <a:tbl>
              <a:tblPr bandRow="1"/>
              <a:tblGrid>
                <a:gridCol w="3039893"/>
                <a:gridCol w="2140085"/>
                <a:gridCol w="1206230"/>
                <a:gridCol w="1590472"/>
              </a:tblGrid>
              <a:tr h="6340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Jurisdiction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Total # of affected properties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% vacant lots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% with repair needs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Hancock County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7,789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2665"/>
                        </a:solidFill>
                        <a:effectLst/>
                        <a:latin typeface="Arial" charset="0"/>
                        <a:ea typeface="ＭＳ Ｐゴシック" pitchFamily="37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44.7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Harrison County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31,247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(Biloxi)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6,323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(Gulfport)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11,701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(Pass Christian and Long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 Beach City)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8,506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Jackson County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32,571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15.4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6.5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   (Pascagoula)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9,363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Mississippi 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76,499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16.9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2665"/>
                          </a:solidFill>
                          <a:effectLst/>
                          <a:latin typeface="Arial" charset="0"/>
                          <a:ea typeface="ＭＳ Ｐゴシック" pitchFamily="37" charset="-128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146050"/>
            <a:ext cx="8104187" cy="971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Key Findings – Factors That Influence Rebuilding</a:t>
            </a:r>
            <a:endParaRPr lang="en-US" dirty="0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298450" y="1282700"/>
            <a:ext cx="8789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Effect of neighborhood conditions (Census 2000) on likelihood of a property being rebuilt: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685800" y="2076832"/>
          <a:ext cx="7772400" cy="348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96863"/>
            <a:ext cx="8104188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Next Steps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54013" y="1012825"/>
            <a:ext cx="8104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46075"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Publish interim report.</a:t>
            </a:r>
          </a:p>
          <a:p>
            <a:pPr indent="-346075">
              <a:buFont typeface="Arial" pitchFamily="34" charset="0"/>
              <a:buChar char="•"/>
            </a:pPr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indent="-346075"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Property owner survey:   better information about</a:t>
            </a:r>
          </a:p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    financial resources and current condition. Context</a:t>
            </a:r>
          </a:p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    about challenges of rebuilding.</a:t>
            </a:r>
          </a:p>
          <a:p>
            <a:pPr indent="-346075"/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indent="-346075"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Continued cleaning and analysis of administrative</a:t>
            </a:r>
          </a:p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    data. </a:t>
            </a:r>
          </a:p>
          <a:p>
            <a:pPr indent="-346075">
              <a:buFont typeface="Arial" pitchFamily="34" charset="0"/>
              <a:buChar char="•"/>
            </a:pPr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indent="-346075"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Analysis of impact of CDBG on rebuilding.</a:t>
            </a:r>
          </a:p>
          <a:p>
            <a:pPr indent="-346075">
              <a:buFont typeface="Arial" pitchFamily="34" charset="0"/>
              <a:buChar char="•"/>
            </a:pPr>
            <a:endParaRPr lang="en-US" sz="2400" b="1">
              <a:solidFill>
                <a:srgbClr val="FFFFFF"/>
              </a:solidFill>
              <a:cs typeface="Arial" pitchFamily="34" charset="0"/>
            </a:endParaRPr>
          </a:p>
          <a:p>
            <a:pPr indent="-346075">
              <a:buFont typeface="Arial" pitchFamily="34" charset="0"/>
              <a:buChar char="•"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Final report: expected around May 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625475"/>
            <a:ext cx="8104187" cy="693738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 CDBG Disaster Recovery Assistance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354013" y="1258888"/>
            <a:ext cx="8104187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Community Development Block Grant (CDBG):  </a:t>
            </a:r>
          </a:p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a flexible formula-based block grant program administered by HUD since 1974.</a:t>
            </a:r>
          </a:p>
          <a:p>
            <a:pPr indent="-346075"/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Grantees include1,209 states and local governments.</a:t>
            </a:r>
          </a:p>
          <a:p>
            <a:pPr marL="457200" lvl="2" indent="-457200">
              <a:buFont typeface="Arial" pitchFamily="34" charset="0"/>
              <a:buChar char="•"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Distributed by formula, not a competitive grant. Grantees are required to submit an Action Plan each year to HUD, to ensure that the planned activities are eligible.</a:t>
            </a:r>
          </a:p>
          <a:p>
            <a:pPr marL="457200" lvl="2" indent="-457200">
              <a:buFont typeface="Arial" pitchFamily="34" charset="0"/>
              <a:buChar char="•"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Eligible activities include community development, housing rehabilitation, and production of affordable housing.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735013"/>
            <a:ext cx="8104188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CDBG Disaster Recovery Assistance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54013" y="1846263"/>
            <a:ext cx="81041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46075"/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After Hurricanes Katrina and Rita, supplemental appropriations of $19.7 billion went to Alabama, Florida, Louisiana, Mississippi, and Texas.</a:t>
            </a:r>
          </a:p>
          <a:p>
            <a:pPr indent="-346075"/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December 30, 2005; P.L. 109-148; $11.5 billion</a:t>
            </a:r>
          </a:p>
          <a:p>
            <a:pPr marL="457200" lvl="2" indent="-457200">
              <a:buFont typeface="Arial" pitchFamily="34" charset="0"/>
              <a:buChar char="•"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June 15, 2006; P.L. 109-234; $5.2 billion </a:t>
            </a:r>
          </a:p>
          <a:p>
            <a:pPr marL="457200" lvl="2" indent="-457200">
              <a:buFont typeface="Arial" pitchFamily="34" charset="0"/>
              <a:buChar char="•"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  <a:p>
            <a:pPr marL="457200" lvl="2" indent="-457200">
              <a:buFont typeface="Arial" pitchFamily="34" charset="0"/>
              <a:buChar char="•"/>
            </a:pPr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November 13, 2007; P.L. 110-116; $3 billion just for Louisiana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013" y="625475"/>
            <a:ext cx="8104187" cy="693738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Tracking Recovery in LA, MS and TX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17500" y="1682750"/>
            <a:ext cx="8104188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-346075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Two main components:</a:t>
            </a:r>
          </a:p>
          <a:p>
            <a:pPr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 </a:t>
            </a:r>
          </a:p>
          <a:p>
            <a:pPr marL="457200" lvl="2" indent="-4572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Windshield observations (assessments of exterior property condition, as viewed from the street) . Results to be published in Fall 2010.</a:t>
            </a:r>
          </a:p>
          <a:p>
            <a:pPr marL="457200" lvl="2" indent="-457200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  <a:p>
            <a:pPr marL="457200" lvl="2" indent="-4572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A telephone survey of the individual who owned a property in 2005. Results to be published in Summer 2011.</a:t>
            </a:r>
          </a:p>
          <a:p>
            <a:pPr indent="-346075">
              <a:lnSpc>
                <a:spcPct val="150000"/>
              </a:lnSpc>
              <a:spcAft>
                <a:spcPts val="1800"/>
              </a:spcAft>
              <a:defRPr/>
            </a:pPr>
            <a:endParaRPr lang="en-US" sz="22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9657" y="683985"/>
            <a:ext cx="8104187" cy="6937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4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pitchFamily="37" charset="-128"/>
                <a:cs typeface="Arial"/>
              </a:rPr>
              <a:t>Windshield Observations</a:t>
            </a:r>
            <a:endParaRPr kumimoji="0" lang="en-US" sz="3000" b="1" i="0" u="none" strike="noStrike" kern="1200" cap="none" spc="4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pitchFamily="37" charset="-128"/>
              <a:cs typeface="Arial"/>
            </a:endParaRPr>
          </a:p>
        </p:txBody>
      </p:sp>
      <p:pic>
        <p:nvPicPr>
          <p:cNvPr id="5" name="Content Placeholder 3" descr="New Orleans East - Jan 2010 1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169" y="812573"/>
            <a:ext cx="3165475" cy="42195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2" descr="\\HLANNFP019\users1\H2\H22857\CDBG Tracking\New Orleans East - Jan 2010 1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069" y="1596798"/>
            <a:ext cx="4411663" cy="33083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Cimg0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32" y="284163"/>
            <a:ext cx="6967537" cy="522446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CIMG09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94" y="180522"/>
            <a:ext cx="7059612" cy="5292725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63" y="131763"/>
            <a:ext cx="8104187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55563" indent="-55563"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Tracking Recovery in LA, MS and TX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54013" y="760413"/>
            <a:ext cx="8551862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7663" indent="-347663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Study focuses on hurricane-damaged properties on “significantly affected blocks” (SABs) in Louisiana, Mississippi, and Texas</a:t>
            </a:r>
          </a:p>
          <a:p>
            <a:pPr marL="347663" indent="-347663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  <a:p>
            <a:pPr indent="-346075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Data on initial damage from FEMA damage</a:t>
            </a:r>
          </a:p>
          <a:p>
            <a:pPr indent="-346075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    assessments conducted August 2005 to February </a:t>
            </a:r>
          </a:p>
          <a:p>
            <a:pPr indent="-346075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    2006.</a:t>
            </a:r>
          </a:p>
          <a:p>
            <a:pPr marL="457200" indent="-109538">
              <a:spcAft>
                <a:spcPts val="0"/>
              </a:spcAft>
              <a:defRPr/>
            </a:pPr>
            <a:endParaRPr lang="en-US" sz="22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  <a:p>
            <a:pPr marL="695325" lvl="2" indent="-347663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-    875,543 total housing units suffered some type of damage. That included one third of all occupied housing units in Louisiana and  one fifth of all occupied housing units in Mississippi.</a:t>
            </a:r>
          </a:p>
          <a:p>
            <a:pPr marL="695325" lvl="2" indent="-347663">
              <a:spcAft>
                <a:spcPts val="0"/>
              </a:spcAft>
              <a:defRPr/>
            </a:pPr>
            <a:endParaRPr lang="en-US" sz="20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  <a:p>
            <a:pPr marL="695325" lvl="2" indent="-347663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-    90% of housing with major or severe damage was on a significantly affected block.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569913"/>
            <a:ext cx="8104187" cy="693737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pitchFamily="-109" charset="-128"/>
                <a:cs typeface="Arial" charset="0"/>
              </a:rPr>
              <a:t>Sampled SABs, Louisiana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354013" y="1625600"/>
            <a:ext cx="8104187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7663" indent="-347663">
              <a:spcAft>
                <a:spcPts val="0"/>
              </a:spcAft>
              <a:buFont typeface="Arial" pitchFamily="34" charset="0"/>
              <a:buChar char="•"/>
              <a:tabLst>
                <a:tab pos="347663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Sampled blocks in Louisiana spanned the following parishes: 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Calcasieu and Cameron, Jefferson, Orleans, St. Bernard, and St. Tammany.</a:t>
            </a:r>
          </a:p>
          <a:p>
            <a:pPr indent="-346075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FFFFFF"/>
              </a:solidFill>
              <a:latin typeface="Arial" charset="0"/>
              <a:ea typeface="ＭＳ Ｐゴシック" pitchFamily="-109" charset="-128"/>
              <a:cs typeface="Arial" charset="0"/>
            </a:endParaRPr>
          </a:p>
          <a:p>
            <a:pPr marL="347663" indent="-347663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Within Orleans parish, the sample was further stratified to provide estimates for the following neighborhoods (“Planning Districts”):  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pitchFamily="-109" charset="-128"/>
                <a:cs typeface="Arial" charset="0"/>
              </a:rPr>
              <a:t>MidCity, Lakeview, Gentilly, Lower Ninth Ward, New Orleans East, and Uptown.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UD">
      <a:dk1>
        <a:srgbClr val="042665"/>
      </a:dk1>
      <a:lt1>
        <a:sysClr val="window" lastClr="FFFFFF"/>
      </a:lt1>
      <a:dk2>
        <a:srgbClr val="074388"/>
      </a:dk2>
      <a:lt2>
        <a:srgbClr val="FFFFFE"/>
      </a:lt2>
      <a:accent1>
        <a:srgbClr val="3D3D3D"/>
      </a:accent1>
      <a:accent2>
        <a:srgbClr val="A4A4A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E3769"/>
      </a:hlink>
      <a:folHlink>
        <a:srgbClr val="A4A4A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759</Words>
  <Application>Microsoft Office PowerPoint</Application>
  <PresentationFormat>On-screen Show (4:3)</PresentationFormat>
  <Paragraphs>166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ＭＳ Ｐゴシック</vt:lpstr>
      <vt:lpstr>Calibri</vt:lpstr>
      <vt:lpstr>Office Theme</vt:lpstr>
      <vt:lpstr>Housing Recovery on the Gulf Coast</vt:lpstr>
      <vt:lpstr> CDBG Disaster Recovery Assistance</vt:lpstr>
      <vt:lpstr>CDBG Disaster Recovery Assistance</vt:lpstr>
      <vt:lpstr>Tracking Recovery in LA, MS and TX</vt:lpstr>
      <vt:lpstr>Slide 5</vt:lpstr>
      <vt:lpstr>Slide 6</vt:lpstr>
      <vt:lpstr>Slide 7</vt:lpstr>
      <vt:lpstr>Tracking Recovery in LA, MS and TX</vt:lpstr>
      <vt:lpstr>Sampled SABs, Louisiana</vt:lpstr>
      <vt:lpstr>Sampled SABs, Mississippi</vt:lpstr>
      <vt:lpstr>Key Findings – Overall Recovery</vt:lpstr>
      <vt:lpstr>Conditions of Hurricane-Affected Properties, Early 2010 – Louisiana</vt:lpstr>
      <vt:lpstr>Conditions of Hurricane-Affected Properties, Early 2010 – Mississippi</vt:lpstr>
      <vt:lpstr>Key Findings – Factors That Influence Rebuilding</vt:lpstr>
      <vt:lpstr>Next Steps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Predmore</dc:creator>
  <cp:lastModifiedBy>h10522</cp:lastModifiedBy>
  <cp:revision>283</cp:revision>
  <cp:lastPrinted>2010-05-03T18:33:46Z</cp:lastPrinted>
  <dcterms:created xsi:type="dcterms:W3CDTF">2010-05-03T18:29:10Z</dcterms:created>
  <dcterms:modified xsi:type="dcterms:W3CDTF">2010-09-09T13:08:10Z</dcterms:modified>
</cp:coreProperties>
</file>